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4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13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91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1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04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49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03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8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44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74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1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379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8202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49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398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23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847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94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0C63BC8-D5AB-4A9D-9B60-2E7DD7C5B40B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C2312-31EC-46F9-B1BB-B9F68D0F5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491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Простейшие вероятностные задачи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класс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24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урока: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2052918"/>
            <a:ext cx="11460480" cy="4195481"/>
          </a:xfrm>
        </p:spPr>
        <p:txBody>
          <a:bodyPr/>
          <a:lstStyle/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понятие классической вероятности, совместных и несовместных событий.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Дать определение классической вероятности.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Сформулировать правило умножения.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умение применять знания при решении задач, при подготовке к ЕГЭ.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734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2060575"/>
            <a:ext cx="5499651" cy="4195763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ru-RU" sz="40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заданного ряда чисел 165, 120, 172, 128, 120 найдите среднее арифметическое, моду, медиану, размах измерения. </a:t>
            </a:r>
            <a:endParaRPr lang="ru-RU" sz="3900" dirty="0" smtClean="0">
              <a:solidFill>
                <a:prstClr val="white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ru-RU" sz="39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</a:t>
            </a:r>
            <a:r>
              <a:rPr lang="ru-RU" sz="39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а) 141</a:t>
            </a:r>
            <a:r>
              <a:rPr lang="ru-RU" sz="39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  </a:t>
            </a:r>
            <a:r>
              <a:rPr lang="ru-RU" sz="39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120</a:t>
            </a:r>
            <a:r>
              <a:rPr lang="ru-RU" sz="39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lvl="0" indent="0" algn="just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ru-RU" sz="39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в</a:t>
            </a:r>
            <a:r>
              <a:rPr lang="ru-RU" sz="39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128</a:t>
            </a:r>
            <a:r>
              <a:rPr lang="ru-RU" sz="39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 </a:t>
            </a:r>
            <a:r>
              <a:rPr lang="ru-RU" sz="39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52.    </a:t>
            </a:r>
            <a:endParaRPr lang="ru-RU" sz="35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6400347" cy="4200245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ru-RU" sz="41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заданного ряда чисел 157, 170, 115, 143, 115 найдите среднее арифметическое, моду, медиану, размах измерения.</a:t>
            </a:r>
            <a:endParaRPr lang="ru-RU" sz="36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ru-RU" sz="4100" dirty="0" smtClean="0">
              <a:solidFill>
                <a:prstClr val="white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ru-RU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1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Ответ: а) 140; б) 115; </a:t>
            </a:r>
            <a:endParaRPr lang="ru-RU" sz="4100" dirty="0" smtClean="0">
              <a:solidFill>
                <a:prstClr val="white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ru-RU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в</a:t>
            </a:r>
            <a:r>
              <a:rPr lang="ru-RU" sz="41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143; </a:t>
            </a:r>
            <a:r>
              <a:rPr lang="ru-RU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</a:t>
            </a:r>
            <a:r>
              <a:rPr lang="ru-RU" sz="41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55. </a:t>
            </a:r>
            <a:endParaRPr lang="ru-RU" sz="4100" dirty="0">
              <a:solidFill>
                <a:prstClr val="white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889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240" y="498437"/>
            <a:ext cx="11262360" cy="5932843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Вероятность – это численная характеристика возможности появления какого – либо определённого события в тех или иных условиях, которые могут повторяться неограниченное число раз. 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159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теории вероятностей возможный исход эксперимента называется элементарным событием, а множество таких исходов называется просто событием.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 – это результат испытания. 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теории вероятностей «случайным называют событие, которое может произойти или не произойти (заранее предсказать невозможно) во время наблюдения или испытания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19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159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868680"/>
            <a:ext cx="11414760" cy="5379719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</a:pP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события, которые в данных условиях могут происходить одновременно, называются совместными, а те, которые не могут происходить одновременно, - </a:t>
            </a: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несовместными</a:t>
            </a:r>
          </a:p>
          <a:p>
            <a:pPr algn="just">
              <a:lnSpc>
                <a:spcPct val="115000"/>
              </a:lnSpc>
            </a:pP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Равновозможными называются события, когда в их наступлении нет </a:t>
            </a: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преимуществ.</a:t>
            </a:r>
            <a:endParaRPr lang="ru-RU" sz="30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3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Неравновозможные</a:t>
            </a: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события те, у которых в наступлении одного из событий есть какое -  то преимущество.</a:t>
            </a:r>
            <a:endParaRPr lang="ru-RU" sz="2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489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951" y="-1400530"/>
            <a:ext cx="9404723" cy="1400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838200"/>
            <a:ext cx="10661968" cy="5410199"/>
          </a:xfrm>
        </p:spPr>
        <p:txBody>
          <a:bodyPr/>
          <a:lstStyle/>
          <a:p>
            <a:pPr algn="just">
              <a:lnSpc>
                <a:spcPct val="115000"/>
              </a:lnSpc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Событие, которое происходит всегда,  называют достоверным событием. Вероятность достоверного события равна 1. </a:t>
            </a:r>
            <a:endParaRPr lang="ru-RU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которое не может произойти, называется невозможным. Вероятность невозможного события равна 0.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46547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225849" cy="1400530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Классическое определение вероятности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240" y="2052918"/>
            <a:ext cx="11475720" cy="419548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Вероятностью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события А при проведении некоторого испытания называют отношение числа тех исходов, в результате которых наступает событие А, к общему числу всех (равновозможных между собой) исходов этого испытания.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978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нахождения вероятности случайного события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" y="2052918"/>
            <a:ext cx="11643360" cy="4195481"/>
          </a:xfrm>
        </p:spPr>
        <p:txBody>
          <a:bodyPr>
            <a:normAutofit/>
          </a:bodyPr>
          <a:lstStyle/>
          <a:p>
            <a:pPr marL="0" lvl="0" indent="368300" algn="just" defTabSz="914400">
              <a:spcBef>
                <a:spcPct val="20000"/>
              </a:spcBef>
              <a:buClrTx/>
              <a:buSzTx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нахождения вероятности случайного события А при проведении некоторого испытания следует найти:</a:t>
            </a:r>
          </a:p>
          <a:p>
            <a:pPr marL="0" lvl="0" indent="368300" algn="just" defTabSz="914400">
              <a:spcBef>
                <a:spcPct val="20000"/>
              </a:spcBef>
              <a:buClrTx/>
              <a:buSzTx/>
              <a:buFont typeface="+mj-lt"/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возможных исходов данного испытания;</a:t>
            </a:r>
          </a:p>
          <a:p>
            <a:pPr marL="0" lvl="0" indent="368300" algn="just" defTabSz="914400">
              <a:spcBef>
                <a:spcPct val="20000"/>
              </a:spcBef>
              <a:buClrTx/>
              <a:buSzTx/>
              <a:buFont typeface="+mj-lt"/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N(A)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 исходов, в которых наступает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368300" algn="just" defTabSz="914400">
              <a:spcBef>
                <a:spcPct val="20000"/>
              </a:spcBef>
              <a:buClrTx/>
              <a:buSzTx/>
              <a:buFont typeface="+mj-lt"/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Частное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N(A)/N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оно и будет равно вероятности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 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3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159049" cy="1757082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вероятности: </a:t>
            </a:r>
            <a:b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P(A)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926080"/>
            <a:ext cx="8946541" cy="332231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635075"/>
              </p:ext>
            </p:extLst>
          </p:nvPr>
        </p:nvGraphicFramePr>
        <p:xfrm>
          <a:off x="3596640" y="3613864"/>
          <a:ext cx="5121039" cy="230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876240" imgH="393480" progId="Equation.3">
                  <p:embed/>
                </p:oleObj>
              </mc:Choice>
              <mc:Fallback>
                <p:oleObj name="Формула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6640" y="3613864"/>
                        <a:ext cx="5121039" cy="23019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5476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Группа 1.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8160" y="1173480"/>
            <a:ext cx="11186160" cy="5074919"/>
          </a:xfrm>
        </p:spPr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ru-RU" b="1" dirty="0"/>
              <a:t>Найти вероятность того, что при двукратном бросании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игрального кубика сумма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очков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1;</a:t>
            </a:r>
          </a:p>
          <a:p>
            <a:pPr marL="514350" indent="-51435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lvl="0" indent="-514350" algn="just" defTabSz="914400">
              <a:spcBef>
                <a:spcPct val="20000"/>
              </a:spcBef>
              <a:buClrTx/>
              <a:buSzTx/>
              <a:buFont typeface="+mj-lt"/>
              <a:buAutoNum type="alphaLcParenR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возможная сумма равна 2, так что сумма никак не может быть равной 1. Значит,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N(A)=0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P(A)=0.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514350" lvl="0" indent="-514350" algn="just" defTabSz="914400">
              <a:spcBef>
                <a:spcPct val="20000"/>
              </a:spcBef>
              <a:buClrTx/>
              <a:buSzTx/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P(A)=0.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lvl="0" indent="168275" algn="just" defTabSz="914400">
              <a:spcBef>
                <a:spcPct val="20000"/>
              </a:spcBef>
              <a:buClrTx/>
              <a:buSzTx/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мы имели дело с 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невозможным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событием.  Так называют событие, которое никогда не наступает при проведении данного испытания, его вероятность равна 0.</a:t>
            </a:r>
          </a:p>
          <a:p>
            <a:pPr marL="514350" indent="-51435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2FE9-46CF-4C01-91FA-C4FB1EA0982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56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Группа 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5201" y="1288026"/>
            <a:ext cx="10798639" cy="4945134"/>
          </a:xfrm>
        </p:spPr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вероятность того, что при двукратном бросании игрального кубика сумма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очков  меньше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13;</a:t>
            </a:r>
          </a:p>
          <a:p>
            <a:pPr marL="514350" indent="-51435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возможное значение суммы равно 12. Значит, интересующее нас событие произойдет при любом исходе нашего опыта. Поэтому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N(A)=N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P(A)=1.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P(A)=1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indent="168275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мы имеем дело с 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достоверным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событием. Вероятность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достоверного события равна 1.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 flipV="1">
            <a:off x="10637520" y="1063416"/>
            <a:ext cx="553219" cy="20150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535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Группа 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6111" y="1152982"/>
            <a:ext cx="10982009" cy="5705017"/>
          </a:xfrm>
        </p:spPr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вероятность того, что при двукратном бросании игрального кубика сумма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очков меньше 5.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каждом бросании кубика возможны 6 исходов. Предполагается, что результаты бросаний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 от друга. По правилу умножения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N=6*6=36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(равновозможных) исходов. Значит, интересующее нас событие произойдет при  следующих 6 исходах: (1,1), (1,2), (1,3), (2,1), (2,2), (3,1). Поэтому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N(A)=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P(A)=N(A)/N=6/36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1/6.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ОТВЕТ: 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/6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мы имеем дело с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проведением двух испытаний.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2FE9-46CF-4C01-91FA-C4FB1EA0982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48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умножения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960" y="2052918"/>
            <a:ext cx="11475720" cy="4195481"/>
          </a:xfrm>
        </p:spPr>
        <p:txBody>
          <a:bodyPr>
            <a:normAutofit/>
          </a:bodyPr>
          <a:lstStyle/>
          <a:p>
            <a:pPr marL="0" lvl="0" indent="0" algn="just" defTabSz="914400">
              <a:spcBef>
                <a:spcPct val="20000"/>
              </a:spcBef>
              <a:buClrTx/>
              <a:buSzTx/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найти число всех равновозможных исходов </a:t>
            </a:r>
            <a:r>
              <a:rPr lang="ru-RU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независимого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проведения двух испытаний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следует перемножить число всех исходов испытания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число всех исходов испытания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46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заданий, выполненных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парах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4406526"/>
              </p:ext>
            </p:extLst>
          </p:nvPr>
        </p:nvGraphicFramePr>
        <p:xfrm>
          <a:off x="2133600" y="2188528"/>
          <a:ext cx="7559039" cy="4404360"/>
        </p:xfrm>
        <a:graphic>
          <a:graphicData uri="http://schemas.openxmlformats.org/drawingml/2006/table">
            <a:tbl>
              <a:tblPr firstRow="1" firstCol="1" bandRow="1"/>
              <a:tblGrid>
                <a:gridCol w="2638986"/>
                <a:gridCol w="4920053"/>
              </a:tblGrid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№п/п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5/36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0,375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0,375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-18568617" y="-537186"/>
            <a:ext cx="5128393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к заданиям.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010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Критерии оценивания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429834"/>
              </p:ext>
            </p:extLst>
          </p:nvPr>
        </p:nvGraphicFramePr>
        <p:xfrm>
          <a:off x="960119" y="2416205"/>
          <a:ext cx="9387840" cy="2220232"/>
        </p:xfrm>
        <a:graphic>
          <a:graphicData uri="http://schemas.openxmlformats.org/drawingml/2006/table">
            <a:tbl>
              <a:tblPr firstRow="1" firstCol="1" bandRow="1"/>
              <a:tblGrid>
                <a:gridCol w="3129280"/>
                <a:gridCol w="3129280"/>
                <a:gridCol w="3129280"/>
              </a:tblGrid>
              <a:tr h="10127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 «5»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 «4»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 «3»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4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– 7 баллов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4 - 5 баллов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балла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005841" y="-1257732"/>
            <a:ext cx="1859800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 (Слайд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926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§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51 (стр. 312 – 316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),</a:t>
            </a:r>
          </a:p>
          <a:p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№ 51.1, 51.8, 51.9.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06251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</TotalTime>
  <Words>714</Words>
  <Application>Microsoft Office PowerPoint</Application>
  <PresentationFormat>Широкоэкранный</PresentationFormat>
  <Paragraphs>82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Gothic</vt:lpstr>
      <vt:lpstr>Symbol</vt:lpstr>
      <vt:lpstr>Times New Roman</vt:lpstr>
      <vt:lpstr>Wingdings 3</vt:lpstr>
      <vt:lpstr>Ион</vt:lpstr>
      <vt:lpstr>Формула</vt:lpstr>
      <vt:lpstr>Microsoft Equation 3.0</vt:lpstr>
      <vt:lpstr>Простейшие вероятностные задачи</vt:lpstr>
      <vt:lpstr>Цели урока:</vt:lpstr>
      <vt:lpstr>Самостоятельная работа</vt:lpstr>
      <vt:lpstr>Презентация PowerPoint</vt:lpstr>
      <vt:lpstr>Презентация PowerPoint</vt:lpstr>
      <vt:lpstr>Презентация PowerPoint</vt:lpstr>
      <vt:lpstr>Классическое определение вероятности </vt:lpstr>
      <vt:lpstr>Алгоритм нахождения вероятности случайного события</vt:lpstr>
      <vt:lpstr>Обозначение вероятности:  P(A)</vt:lpstr>
      <vt:lpstr>Группа 1. </vt:lpstr>
      <vt:lpstr>Группа 2.</vt:lpstr>
      <vt:lpstr>Группа 3.</vt:lpstr>
      <vt:lpstr>Правило умножения</vt:lpstr>
      <vt:lpstr>Проверка заданий, выполненных   в парах</vt:lpstr>
      <vt:lpstr>Критерии оценивания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Простейшие вероятностные задачи</dc:title>
  <dc:creator>Студент</dc:creator>
  <cp:lastModifiedBy>Студент</cp:lastModifiedBy>
  <cp:revision>5</cp:revision>
  <dcterms:created xsi:type="dcterms:W3CDTF">2016-10-03T11:38:28Z</dcterms:created>
  <dcterms:modified xsi:type="dcterms:W3CDTF">2016-10-03T12:21:34Z</dcterms:modified>
</cp:coreProperties>
</file>